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29" autoAdjust="0"/>
    <p:restoredTop sz="94660"/>
  </p:normalViewPr>
  <p:slideViewPr>
    <p:cSldViewPr snapToGrid="0">
      <p:cViewPr>
        <p:scale>
          <a:sx n="70" d="100"/>
          <a:sy n="70" d="100"/>
        </p:scale>
        <p:origin x="-306" y="-87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it-IT" smtClean="0"/>
              <a:t>Fare clic per modificare lo stile del titolo</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651C724E-6685-417D-B275-C872D333E0DC}" type="datetimeFigureOut">
              <a:rPr lang="it-IT" smtClean="0"/>
              <a:pPr/>
              <a:t>07/05/2014</a:t>
            </a:fld>
            <a:endParaRPr lang="it-IT"/>
          </a:p>
        </p:txBody>
      </p:sp>
      <p:sp>
        <p:nvSpPr>
          <p:cNvPr id="5" name="Footer Placeholder 4"/>
          <p:cNvSpPr>
            <a:spLocks noGrp="1"/>
          </p:cNvSpPr>
          <p:nvPr>
            <p:ph type="ftr" sz="quarter" idx="11"/>
          </p:nvPr>
        </p:nvSpPr>
        <p:spPr/>
        <p:txBody>
          <a:bodyPr/>
          <a:lstStyle/>
          <a:p>
            <a:endParaRPr lang="it-IT"/>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8507D2CC-A123-47FE-851E-15866E0D5435}" type="slidenum">
              <a:rPr lang="it-IT" smtClean="0"/>
              <a:pPr/>
              <a:t>‹N›</a:t>
            </a:fld>
            <a:endParaRPr lang="it-IT"/>
          </a:p>
        </p:txBody>
      </p:sp>
    </p:spTree>
    <p:extLst>
      <p:ext uri="{BB962C8B-B14F-4D97-AF65-F5344CB8AC3E}">
        <p14:creationId xmlns:p14="http://schemas.microsoft.com/office/powerpoint/2010/main" xmlns="" val="1324221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651C724E-6685-417D-B275-C872D333E0DC}" type="datetimeFigureOut">
              <a:rPr lang="it-IT" smtClean="0"/>
              <a:pPr/>
              <a:t>07/05/2014</a:t>
            </a:fld>
            <a:endParaRPr lang="it-IT"/>
          </a:p>
        </p:txBody>
      </p:sp>
      <p:sp>
        <p:nvSpPr>
          <p:cNvPr id="5" name="Footer Placeholder 4"/>
          <p:cNvSpPr>
            <a:spLocks noGrp="1"/>
          </p:cNvSpPr>
          <p:nvPr>
            <p:ph type="ftr" sz="quarter" idx="11"/>
          </p:nvPr>
        </p:nvSpPr>
        <p:spPr/>
        <p:txBody>
          <a:bodyPr/>
          <a:lstStyle/>
          <a:p>
            <a:endParaRPr lang="it-IT"/>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507D2CC-A123-47FE-851E-15866E0D5435}" type="slidenum">
              <a:rPr lang="it-IT" smtClean="0"/>
              <a:pPr/>
              <a:t>‹N›</a:t>
            </a:fld>
            <a:endParaRPr lang="it-IT"/>
          </a:p>
        </p:txBody>
      </p:sp>
    </p:spTree>
    <p:extLst>
      <p:ext uri="{BB962C8B-B14F-4D97-AF65-F5344CB8AC3E}">
        <p14:creationId xmlns:p14="http://schemas.microsoft.com/office/powerpoint/2010/main" xmlns="" val="2739210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it-IT" smtClean="0"/>
              <a:t>Fare clic per modificare lo stile del titolo</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smtClean="0"/>
              <a:t>Fare clic per modificare stili del testo dello schema</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651C724E-6685-417D-B275-C872D333E0DC}" type="datetimeFigureOut">
              <a:rPr lang="it-IT" smtClean="0"/>
              <a:pPr/>
              <a:t>07/05/2014</a:t>
            </a:fld>
            <a:endParaRPr lang="it-IT"/>
          </a:p>
        </p:txBody>
      </p:sp>
      <p:sp>
        <p:nvSpPr>
          <p:cNvPr id="5" name="Footer Placeholder 4"/>
          <p:cNvSpPr>
            <a:spLocks noGrp="1"/>
          </p:cNvSpPr>
          <p:nvPr>
            <p:ph type="ftr" sz="quarter" idx="11"/>
          </p:nvPr>
        </p:nvSpPr>
        <p:spPr/>
        <p:txBody>
          <a:bodyPr/>
          <a:lstStyle/>
          <a:p>
            <a:endParaRPr lang="it-IT"/>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507D2CC-A123-47FE-851E-15866E0D5435}" type="slidenum">
              <a:rPr lang="it-IT" smtClean="0"/>
              <a:pPr/>
              <a:t>‹N›</a:t>
            </a:fld>
            <a:endParaRPr lang="it-IT"/>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31520073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it-IT" smtClean="0"/>
              <a:t>Fare clic per modificare lo stile del titolo</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smtClean="0"/>
              <a:t>Fare clic per modificare stili del testo dello schema</a:t>
            </a:r>
          </a:p>
        </p:txBody>
      </p:sp>
      <p:sp>
        <p:nvSpPr>
          <p:cNvPr id="5" name="Date Placeholder 4"/>
          <p:cNvSpPr>
            <a:spLocks noGrp="1"/>
          </p:cNvSpPr>
          <p:nvPr>
            <p:ph type="dt" sz="half" idx="10"/>
          </p:nvPr>
        </p:nvSpPr>
        <p:spPr/>
        <p:txBody>
          <a:bodyPr/>
          <a:lstStyle/>
          <a:p>
            <a:fld id="{651C724E-6685-417D-B275-C872D333E0DC}" type="datetimeFigureOut">
              <a:rPr lang="it-IT" smtClean="0"/>
              <a:pPr/>
              <a:t>07/05/2014</a:t>
            </a:fld>
            <a:endParaRPr lang="it-IT"/>
          </a:p>
        </p:txBody>
      </p:sp>
      <p:sp>
        <p:nvSpPr>
          <p:cNvPr id="6" name="Footer Placeholder 5"/>
          <p:cNvSpPr>
            <a:spLocks noGrp="1"/>
          </p:cNvSpPr>
          <p:nvPr>
            <p:ph type="ftr" sz="quarter" idx="11"/>
          </p:nvPr>
        </p:nvSpPr>
        <p:spPr/>
        <p:txBody>
          <a:bodyPr/>
          <a:lstStyle/>
          <a:p>
            <a:endParaRPr lang="it-IT"/>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507D2CC-A123-47FE-851E-15866E0D5435}" type="slidenum">
              <a:rPr lang="it-IT" smtClean="0"/>
              <a:pPr/>
              <a:t>‹N›</a:t>
            </a:fld>
            <a:endParaRPr lang="it-IT"/>
          </a:p>
        </p:txBody>
      </p:sp>
    </p:spTree>
    <p:extLst>
      <p:ext uri="{BB962C8B-B14F-4D97-AF65-F5344CB8AC3E}">
        <p14:creationId xmlns:p14="http://schemas.microsoft.com/office/powerpoint/2010/main" xmlns="" val="1296651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it-IT" smtClean="0"/>
              <a:t>Fare clic per modificare lo stile del titolo</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smtClean="0"/>
              <a:t>Fare clic per modificare stili del testo dello schema</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smtClean="0"/>
              <a:t>Fare clic per modificare stili del testo dello schema</a:t>
            </a:r>
          </a:p>
        </p:txBody>
      </p:sp>
      <p:sp>
        <p:nvSpPr>
          <p:cNvPr id="5" name="Date Placeholder 4"/>
          <p:cNvSpPr>
            <a:spLocks noGrp="1"/>
          </p:cNvSpPr>
          <p:nvPr>
            <p:ph type="dt" sz="half" idx="10"/>
          </p:nvPr>
        </p:nvSpPr>
        <p:spPr/>
        <p:txBody>
          <a:bodyPr/>
          <a:lstStyle/>
          <a:p>
            <a:fld id="{651C724E-6685-417D-B275-C872D333E0DC}" type="datetimeFigureOut">
              <a:rPr lang="it-IT" smtClean="0"/>
              <a:pPr/>
              <a:t>07/05/2014</a:t>
            </a:fld>
            <a:endParaRPr lang="it-IT"/>
          </a:p>
        </p:txBody>
      </p:sp>
      <p:sp>
        <p:nvSpPr>
          <p:cNvPr id="6" name="Footer Placeholder 5"/>
          <p:cNvSpPr>
            <a:spLocks noGrp="1"/>
          </p:cNvSpPr>
          <p:nvPr>
            <p:ph type="ftr" sz="quarter" idx="11"/>
          </p:nvPr>
        </p:nvSpPr>
        <p:spPr/>
        <p:txBody>
          <a:bodyPr/>
          <a:lstStyle/>
          <a:p>
            <a:endParaRPr lang="it-IT"/>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507D2CC-A123-47FE-851E-15866E0D5435}" type="slidenum">
              <a:rPr lang="it-IT" smtClean="0"/>
              <a:pPr/>
              <a:t>‹N›</a:t>
            </a:fld>
            <a:endParaRPr lang="it-IT"/>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41633873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it-IT" smtClean="0"/>
              <a:t>Fare clic per modificare lo stile del titolo</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smtClean="0"/>
              <a:t>Fare clic per modificare stili del testo dello schema</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smtClean="0"/>
              <a:t>Fare clic per modificare stili del testo dello schema</a:t>
            </a:r>
          </a:p>
        </p:txBody>
      </p:sp>
      <p:sp>
        <p:nvSpPr>
          <p:cNvPr id="5" name="Date Placeholder 4"/>
          <p:cNvSpPr>
            <a:spLocks noGrp="1"/>
          </p:cNvSpPr>
          <p:nvPr>
            <p:ph type="dt" sz="half" idx="10"/>
          </p:nvPr>
        </p:nvSpPr>
        <p:spPr/>
        <p:txBody>
          <a:bodyPr/>
          <a:lstStyle/>
          <a:p>
            <a:fld id="{651C724E-6685-417D-B275-C872D333E0DC}" type="datetimeFigureOut">
              <a:rPr lang="it-IT" smtClean="0"/>
              <a:pPr/>
              <a:t>07/05/2014</a:t>
            </a:fld>
            <a:endParaRPr lang="it-IT"/>
          </a:p>
        </p:txBody>
      </p:sp>
      <p:sp>
        <p:nvSpPr>
          <p:cNvPr id="6" name="Footer Placeholder 5"/>
          <p:cNvSpPr>
            <a:spLocks noGrp="1"/>
          </p:cNvSpPr>
          <p:nvPr>
            <p:ph type="ftr" sz="quarter" idx="11"/>
          </p:nvPr>
        </p:nvSpPr>
        <p:spPr/>
        <p:txBody>
          <a:bodyPr/>
          <a:lstStyle/>
          <a:p>
            <a:endParaRPr lang="it-IT"/>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507D2CC-A123-47FE-851E-15866E0D5435}" type="slidenum">
              <a:rPr lang="it-IT" smtClean="0"/>
              <a:pPr/>
              <a:t>‹N›</a:t>
            </a:fld>
            <a:endParaRPr lang="it-IT"/>
          </a:p>
        </p:txBody>
      </p:sp>
    </p:spTree>
    <p:extLst>
      <p:ext uri="{BB962C8B-B14F-4D97-AF65-F5344CB8AC3E}">
        <p14:creationId xmlns:p14="http://schemas.microsoft.com/office/powerpoint/2010/main" xmlns="" val="34032581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ncho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651C724E-6685-417D-B275-C872D333E0DC}" type="datetimeFigureOut">
              <a:rPr lang="it-IT" smtClean="0"/>
              <a:pPr/>
              <a:t>07/05/2014</a:t>
            </a:fld>
            <a:endParaRPr lang="it-IT"/>
          </a:p>
        </p:txBody>
      </p:sp>
      <p:sp>
        <p:nvSpPr>
          <p:cNvPr id="5" name="Footer Placeholder 4"/>
          <p:cNvSpPr>
            <a:spLocks noGrp="1"/>
          </p:cNvSpPr>
          <p:nvPr>
            <p:ph type="ftr" sz="quarter" idx="11"/>
          </p:nvPr>
        </p:nvSpPr>
        <p:spPr/>
        <p:txBody>
          <a:bodyPr/>
          <a:lstStyle/>
          <a:p>
            <a:endParaRPr lang="it-IT"/>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507D2CC-A123-47FE-851E-15866E0D5435}" type="slidenum">
              <a:rPr lang="it-IT" smtClean="0"/>
              <a:pPr/>
              <a:t>‹N›</a:t>
            </a:fld>
            <a:endParaRPr lang="it-IT"/>
          </a:p>
        </p:txBody>
      </p:sp>
    </p:spTree>
    <p:extLst>
      <p:ext uri="{BB962C8B-B14F-4D97-AF65-F5344CB8AC3E}">
        <p14:creationId xmlns:p14="http://schemas.microsoft.com/office/powerpoint/2010/main" xmlns="" val="31035255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651C724E-6685-417D-B275-C872D333E0DC}" type="datetimeFigureOut">
              <a:rPr lang="it-IT" smtClean="0"/>
              <a:pPr/>
              <a:t>07/05/2014</a:t>
            </a:fld>
            <a:endParaRPr lang="it-IT"/>
          </a:p>
        </p:txBody>
      </p:sp>
      <p:sp>
        <p:nvSpPr>
          <p:cNvPr id="5" name="Footer Placeholder 4"/>
          <p:cNvSpPr>
            <a:spLocks noGrp="1"/>
          </p:cNvSpPr>
          <p:nvPr>
            <p:ph type="ftr" sz="quarter" idx="11"/>
          </p:nvPr>
        </p:nvSpPr>
        <p:spPr/>
        <p:txBody>
          <a:bodyPr/>
          <a:lstStyle/>
          <a:p>
            <a:endParaRPr lang="it-IT"/>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507D2CC-A123-47FE-851E-15866E0D5435}" type="slidenum">
              <a:rPr lang="it-IT" smtClean="0"/>
              <a:pPr/>
              <a:t>‹N›</a:t>
            </a:fld>
            <a:endParaRPr lang="it-IT"/>
          </a:p>
        </p:txBody>
      </p:sp>
    </p:spTree>
    <p:extLst>
      <p:ext uri="{BB962C8B-B14F-4D97-AF65-F5344CB8AC3E}">
        <p14:creationId xmlns:p14="http://schemas.microsoft.com/office/powerpoint/2010/main" xmlns="" val="4079908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it-IT" smtClean="0"/>
              <a:t>Fare clic per modificare lo stile del titolo</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651C724E-6685-417D-B275-C872D333E0DC}" type="datetimeFigureOut">
              <a:rPr lang="it-IT" smtClean="0"/>
              <a:pPr/>
              <a:t>07/05/2014</a:t>
            </a:fld>
            <a:endParaRPr lang="it-IT"/>
          </a:p>
        </p:txBody>
      </p:sp>
      <p:sp>
        <p:nvSpPr>
          <p:cNvPr id="5" name="Footer Placeholder 4"/>
          <p:cNvSpPr>
            <a:spLocks noGrp="1"/>
          </p:cNvSpPr>
          <p:nvPr>
            <p:ph type="ftr" sz="quarter" idx="11"/>
          </p:nvPr>
        </p:nvSpPr>
        <p:spPr/>
        <p:txBody>
          <a:bodyPr/>
          <a:lstStyle/>
          <a:p>
            <a:endParaRPr lang="it-IT"/>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507D2CC-A123-47FE-851E-15866E0D5435}" type="slidenum">
              <a:rPr lang="it-IT" smtClean="0"/>
              <a:pPr/>
              <a:t>‹N›</a:t>
            </a:fld>
            <a:endParaRPr lang="it-IT"/>
          </a:p>
        </p:txBody>
      </p:sp>
    </p:spTree>
    <p:extLst>
      <p:ext uri="{BB962C8B-B14F-4D97-AF65-F5344CB8AC3E}">
        <p14:creationId xmlns:p14="http://schemas.microsoft.com/office/powerpoint/2010/main" xmlns="" val="1716232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651C724E-6685-417D-B275-C872D333E0DC}" type="datetimeFigureOut">
              <a:rPr lang="it-IT" smtClean="0"/>
              <a:pPr/>
              <a:t>07/05/2014</a:t>
            </a:fld>
            <a:endParaRPr lang="it-IT"/>
          </a:p>
        </p:txBody>
      </p:sp>
      <p:sp>
        <p:nvSpPr>
          <p:cNvPr id="5" name="Footer Placeholder 4"/>
          <p:cNvSpPr>
            <a:spLocks noGrp="1"/>
          </p:cNvSpPr>
          <p:nvPr>
            <p:ph type="ftr" sz="quarter" idx="11"/>
          </p:nvPr>
        </p:nvSpPr>
        <p:spPr/>
        <p:txBody>
          <a:bodyPr/>
          <a:lstStyle/>
          <a:p>
            <a:endParaRPr lang="it-IT"/>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507D2CC-A123-47FE-851E-15866E0D5435}" type="slidenum">
              <a:rPr lang="it-IT" smtClean="0"/>
              <a:pPr/>
              <a:t>‹N›</a:t>
            </a:fld>
            <a:endParaRPr lang="it-IT"/>
          </a:p>
        </p:txBody>
      </p:sp>
    </p:spTree>
    <p:extLst>
      <p:ext uri="{BB962C8B-B14F-4D97-AF65-F5344CB8AC3E}">
        <p14:creationId xmlns:p14="http://schemas.microsoft.com/office/powerpoint/2010/main" xmlns="" val="1480315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651C724E-6685-417D-B275-C872D333E0DC}" type="datetimeFigureOut">
              <a:rPr lang="it-IT" smtClean="0"/>
              <a:pPr/>
              <a:t>07/05/2014</a:t>
            </a:fld>
            <a:endParaRPr lang="it-IT"/>
          </a:p>
        </p:txBody>
      </p:sp>
      <p:sp>
        <p:nvSpPr>
          <p:cNvPr id="6" name="Footer Placeholder 5"/>
          <p:cNvSpPr>
            <a:spLocks noGrp="1"/>
          </p:cNvSpPr>
          <p:nvPr>
            <p:ph type="ftr" sz="quarter" idx="11"/>
          </p:nvPr>
        </p:nvSpPr>
        <p:spPr/>
        <p:txBody>
          <a:bodyPr/>
          <a:lstStyle/>
          <a:p>
            <a:endParaRPr lang="it-IT"/>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8507D2CC-A123-47FE-851E-15866E0D5435}" type="slidenum">
              <a:rPr lang="it-IT" smtClean="0"/>
              <a:pPr/>
              <a:t>‹N›</a:t>
            </a:fld>
            <a:endParaRPr lang="it-IT"/>
          </a:p>
        </p:txBody>
      </p:sp>
    </p:spTree>
    <p:extLst>
      <p:ext uri="{BB962C8B-B14F-4D97-AF65-F5344CB8AC3E}">
        <p14:creationId xmlns:p14="http://schemas.microsoft.com/office/powerpoint/2010/main" xmlns="" val="14366942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651C724E-6685-417D-B275-C872D333E0DC}" type="datetimeFigureOut">
              <a:rPr lang="it-IT" smtClean="0"/>
              <a:pPr/>
              <a:t>07/05/2014</a:t>
            </a:fld>
            <a:endParaRPr lang="it-IT"/>
          </a:p>
        </p:txBody>
      </p:sp>
      <p:sp>
        <p:nvSpPr>
          <p:cNvPr id="8" name="Footer Placeholder 7"/>
          <p:cNvSpPr>
            <a:spLocks noGrp="1"/>
          </p:cNvSpPr>
          <p:nvPr>
            <p:ph type="ftr" sz="quarter" idx="11"/>
          </p:nvPr>
        </p:nvSpPr>
        <p:spPr/>
        <p:txBody>
          <a:bodyPr/>
          <a:lstStyle/>
          <a:p>
            <a:endParaRPr lang="it-IT"/>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507D2CC-A123-47FE-851E-15866E0D5435}" type="slidenum">
              <a:rPr lang="it-IT" smtClean="0"/>
              <a:pPr/>
              <a:t>‹N›</a:t>
            </a:fld>
            <a:endParaRPr lang="it-IT"/>
          </a:p>
        </p:txBody>
      </p:sp>
    </p:spTree>
    <p:extLst>
      <p:ext uri="{BB962C8B-B14F-4D97-AF65-F5344CB8AC3E}">
        <p14:creationId xmlns:p14="http://schemas.microsoft.com/office/powerpoint/2010/main" xmlns="" val="31097425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651C724E-6685-417D-B275-C872D333E0DC}" type="datetimeFigureOut">
              <a:rPr lang="it-IT" smtClean="0"/>
              <a:pPr/>
              <a:t>07/05/2014</a:t>
            </a:fld>
            <a:endParaRPr lang="it-IT"/>
          </a:p>
        </p:txBody>
      </p:sp>
      <p:sp>
        <p:nvSpPr>
          <p:cNvPr id="4" name="Footer Placeholder 3"/>
          <p:cNvSpPr>
            <a:spLocks noGrp="1"/>
          </p:cNvSpPr>
          <p:nvPr>
            <p:ph type="ftr" sz="quarter" idx="11"/>
          </p:nvPr>
        </p:nvSpPr>
        <p:spPr/>
        <p:txBody>
          <a:bodyPr/>
          <a:lstStyle/>
          <a:p>
            <a:endParaRPr lang="it-IT"/>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507D2CC-A123-47FE-851E-15866E0D5435}" type="slidenum">
              <a:rPr lang="it-IT" smtClean="0"/>
              <a:pPr/>
              <a:t>‹N›</a:t>
            </a:fld>
            <a:endParaRPr lang="it-IT"/>
          </a:p>
        </p:txBody>
      </p:sp>
    </p:spTree>
    <p:extLst>
      <p:ext uri="{BB962C8B-B14F-4D97-AF65-F5344CB8AC3E}">
        <p14:creationId xmlns:p14="http://schemas.microsoft.com/office/powerpoint/2010/main" xmlns="" val="11279875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1C724E-6685-417D-B275-C872D333E0DC}" type="datetimeFigureOut">
              <a:rPr lang="it-IT" smtClean="0"/>
              <a:pPr/>
              <a:t>07/05/2014</a:t>
            </a:fld>
            <a:endParaRPr lang="it-IT"/>
          </a:p>
        </p:txBody>
      </p:sp>
      <p:sp>
        <p:nvSpPr>
          <p:cNvPr id="3" name="Footer Placeholder 2"/>
          <p:cNvSpPr>
            <a:spLocks noGrp="1"/>
          </p:cNvSpPr>
          <p:nvPr>
            <p:ph type="ftr" sz="quarter" idx="11"/>
          </p:nvPr>
        </p:nvSpPr>
        <p:spPr/>
        <p:txBody>
          <a:bodyPr/>
          <a:lstStyle/>
          <a:p>
            <a:endParaRPr lang="it-IT"/>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8507D2CC-A123-47FE-851E-15866E0D5435}" type="slidenum">
              <a:rPr lang="it-IT" smtClean="0"/>
              <a:pPr/>
              <a:t>‹N›</a:t>
            </a:fld>
            <a:endParaRPr lang="it-IT"/>
          </a:p>
        </p:txBody>
      </p:sp>
    </p:spTree>
    <p:extLst>
      <p:ext uri="{BB962C8B-B14F-4D97-AF65-F5344CB8AC3E}">
        <p14:creationId xmlns:p14="http://schemas.microsoft.com/office/powerpoint/2010/main" xmlns="" val="3542463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it-IT" smtClean="0"/>
              <a:t>Fare clic per modificare lo stile del titolo</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651C724E-6685-417D-B275-C872D333E0DC}" type="datetimeFigureOut">
              <a:rPr lang="it-IT" smtClean="0"/>
              <a:pPr/>
              <a:t>07/05/2014</a:t>
            </a:fld>
            <a:endParaRPr lang="it-IT"/>
          </a:p>
        </p:txBody>
      </p:sp>
      <p:sp>
        <p:nvSpPr>
          <p:cNvPr id="6" name="Footer Placeholder 5"/>
          <p:cNvSpPr>
            <a:spLocks noGrp="1"/>
          </p:cNvSpPr>
          <p:nvPr>
            <p:ph type="ftr" sz="quarter" idx="11"/>
          </p:nvPr>
        </p:nvSpPr>
        <p:spPr/>
        <p:txBody>
          <a:bodyPr/>
          <a:lstStyle/>
          <a:p>
            <a:endParaRPr lang="it-IT"/>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507D2CC-A123-47FE-851E-15866E0D5435}" type="slidenum">
              <a:rPr lang="it-IT" smtClean="0"/>
              <a:pPr/>
              <a:t>‹N›</a:t>
            </a:fld>
            <a:endParaRPr lang="it-IT"/>
          </a:p>
        </p:txBody>
      </p:sp>
    </p:spTree>
    <p:extLst>
      <p:ext uri="{BB962C8B-B14F-4D97-AF65-F5344CB8AC3E}">
        <p14:creationId xmlns:p14="http://schemas.microsoft.com/office/powerpoint/2010/main" xmlns="" val="3531139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651C724E-6685-417D-B275-C872D333E0DC}" type="datetimeFigureOut">
              <a:rPr lang="it-IT" smtClean="0"/>
              <a:pPr/>
              <a:t>07/05/2014</a:t>
            </a:fld>
            <a:endParaRPr lang="it-IT"/>
          </a:p>
        </p:txBody>
      </p:sp>
      <p:sp>
        <p:nvSpPr>
          <p:cNvPr id="6" name="Footer Placeholder 5"/>
          <p:cNvSpPr>
            <a:spLocks noGrp="1"/>
          </p:cNvSpPr>
          <p:nvPr>
            <p:ph type="ftr" sz="quarter" idx="11"/>
          </p:nvPr>
        </p:nvSpPr>
        <p:spPr/>
        <p:txBody>
          <a:bodyPr/>
          <a:lstStyle/>
          <a:p>
            <a:endParaRPr lang="it-IT"/>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507D2CC-A123-47FE-851E-15866E0D5435}" type="slidenum">
              <a:rPr lang="it-IT" smtClean="0"/>
              <a:pPr/>
              <a:t>‹N›</a:t>
            </a:fld>
            <a:endParaRPr lang="it-IT"/>
          </a:p>
        </p:txBody>
      </p:sp>
    </p:spTree>
    <p:extLst>
      <p:ext uri="{BB962C8B-B14F-4D97-AF65-F5344CB8AC3E}">
        <p14:creationId xmlns:p14="http://schemas.microsoft.com/office/powerpoint/2010/main" xmlns="" val="30514040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651C724E-6685-417D-B275-C872D333E0DC}" type="datetimeFigureOut">
              <a:rPr lang="it-IT" smtClean="0"/>
              <a:pPr/>
              <a:t>07/05/2014</a:t>
            </a:fld>
            <a:endParaRPr lang="it-IT"/>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it-IT"/>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8507D2CC-A123-47FE-851E-15866E0D5435}" type="slidenum">
              <a:rPr lang="it-IT" smtClean="0"/>
              <a:pPr/>
              <a:t>‹N›</a:t>
            </a:fld>
            <a:endParaRPr lang="it-IT"/>
          </a:p>
        </p:txBody>
      </p:sp>
    </p:spTree>
    <p:extLst>
      <p:ext uri="{BB962C8B-B14F-4D97-AF65-F5344CB8AC3E}">
        <p14:creationId xmlns:p14="http://schemas.microsoft.com/office/powerpoint/2010/main" xmlns="" val="30016421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it.wikipedia.org/wiki/1481" TargetMode="External"/><Relationship Id="rId13" Type="http://schemas.openxmlformats.org/officeDocument/2006/relationships/hyperlink" Target="http://it.wikipedia.org/wiki/Michelangelo_Buonarroti" TargetMode="External"/><Relationship Id="rId18" Type="http://schemas.openxmlformats.org/officeDocument/2006/relationships/hyperlink" Target="http://it.wikipedia.org/wiki/1535" TargetMode="External"/><Relationship Id="rId26" Type="http://schemas.openxmlformats.org/officeDocument/2006/relationships/hyperlink" Target="http://it.wikipedia.org/wiki/Luca_Signorelli" TargetMode="External"/><Relationship Id="rId3" Type="http://schemas.openxmlformats.org/officeDocument/2006/relationships/hyperlink" Target="http://it.wikipedia.org/wiki/Assunzione_di_Maria" TargetMode="External"/><Relationship Id="rId21" Type="http://schemas.openxmlformats.org/officeDocument/2006/relationships/hyperlink" Target="http://it.wikipedia.org/wiki/Biblia_pauperum" TargetMode="External"/><Relationship Id="rId7" Type="http://schemas.openxmlformats.org/officeDocument/2006/relationships/hyperlink" Target="http://it.wikipedia.org/wiki/1475" TargetMode="External"/><Relationship Id="rId12" Type="http://schemas.openxmlformats.org/officeDocument/2006/relationships/hyperlink" Target="http://it.wikipedia.org/wiki/Papa" TargetMode="External"/><Relationship Id="rId17" Type="http://schemas.openxmlformats.org/officeDocument/2006/relationships/hyperlink" Target="http://it.wikipedia.org/wiki/Giudizio_Universale_(Michelangelo)" TargetMode="External"/><Relationship Id="rId25" Type="http://schemas.openxmlformats.org/officeDocument/2006/relationships/hyperlink" Target="http://it.wikipedia.org/wiki/Domenico_Ghirlandaio" TargetMode="External"/><Relationship Id="rId2" Type="http://schemas.openxmlformats.org/officeDocument/2006/relationships/hyperlink" Target="http://it.wikipedia.org/wiki/Superficie" TargetMode="External"/><Relationship Id="rId16" Type="http://schemas.openxmlformats.org/officeDocument/2006/relationships/hyperlink" Target="http://it.wikipedia.org/wiki/1512" TargetMode="External"/><Relationship Id="rId20" Type="http://schemas.openxmlformats.org/officeDocument/2006/relationships/hyperlink" Target="http://it.wikipedia.org/wiki/Teologia" TargetMode="External"/><Relationship Id="rId1" Type="http://schemas.openxmlformats.org/officeDocument/2006/relationships/slideLayout" Target="../slideLayouts/slideLayout2.xml"/><Relationship Id="rId6" Type="http://schemas.openxmlformats.org/officeDocument/2006/relationships/hyperlink" Target="http://it.wikipedia.org/wiki/Musei_Vaticani" TargetMode="External"/><Relationship Id="rId11" Type="http://schemas.openxmlformats.org/officeDocument/2006/relationships/hyperlink" Target="http://it.wikipedia.org/wiki/Conclave" TargetMode="External"/><Relationship Id="rId24" Type="http://schemas.openxmlformats.org/officeDocument/2006/relationships/hyperlink" Target="http://it.wikipedia.org/wiki/Pinturicchio" TargetMode="External"/><Relationship Id="rId5" Type="http://schemas.openxmlformats.org/officeDocument/2006/relationships/hyperlink" Target="http://it.wikipedia.org/wiki/Citt%C3%A0_del_Vaticano" TargetMode="External"/><Relationship Id="rId15" Type="http://schemas.openxmlformats.org/officeDocument/2006/relationships/hyperlink" Target="http://it.wikipedia.org/wiki/1508" TargetMode="External"/><Relationship Id="rId23" Type="http://schemas.openxmlformats.org/officeDocument/2006/relationships/hyperlink" Target="http://it.wikipedia.org/wiki/Pietro_Perugino" TargetMode="External"/><Relationship Id="rId10" Type="http://schemas.openxmlformats.org/officeDocument/2006/relationships/hyperlink" Target="http://it.wikipedia.org/wiki/Della_Rovere" TargetMode="External"/><Relationship Id="rId19" Type="http://schemas.openxmlformats.org/officeDocument/2006/relationships/hyperlink" Target="http://it.wikipedia.org/wiki/1541" TargetMode="External"/><Relationship Id="rId4" Type="http://schemas.openxmlformats.org/officeDocument/2006/relationships/hyperlink" Target="http://it.wikipedia.org/wiki/Cappella_Sistina" TargetMode="External"/><Relationship Id="rId9" Type="http://schemas.openxmlformats.org/officeDocument/2006/relationships/hyperlink" Target="http://it.wikipedia.org/wiki/Papa_Sisto_IV" TargetMode="External"/><Relationship Id="rId14" Type="http://schemas.openxmlformats.org/officeDocument/2006/relationships/hyperlink" Target="http://it.wikipedia.org/wiki/Volta_della_Cappella_Sistina" TargetMode="External"/><Relationship Id="rId22" Type="http://schemas.openxmlformats.org/officeDocument/2006/relationships/hyperlink" Target="http://it.wikipedia.org/wiki/Sandro_Botticelli" TargetMode="External"/><Relationship Id="rId27" Type="http://schemas.openxmlformats.org/officeDocument/2006/relationships/hyperlink" Target="http://it.wikipedia.org/wiki/Piero_di_Cosimo"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smtClean="0"/>
              <a:t>San Pietro</a:t>
            </a:r>
            <a:endParaRPr lang="it-IT" dirty="0"/>
          </a:p>
        </p:txBody>
      </p:sp>
      <p:sp>
        <p:nvSpPr>
          <p:cNvPr id="3" name="Sottotitolo 2"/>
          <p:cNvSpPr>
            <a:spLocks noGrp="1"/>
          </p:cNvSpPr>
          <p:nvPr>
            <p:ph type="subTitle" idx="1"/>
          </p:nvPr>
        </p:nvSpPr>
        <p:spPr/>
        <p:txBody>
          <a:bodyPr>
            <a:normAutofit/>
          </a:bodyPr>
          <a:lstStyle/>
          <a:p>
            <a:pPr algn="l"/>
            <a:r>
              <a:rPr lang="it-IT" sz="1800" dirty="0" smtClean="0"/>
              <a:t>Federico Zaza, 1°I, 3/05/2014</a:t>
            </a:r>
            <a:endParaRPr lang="it-IT" sz="1800" dirty="0"/>
          </a:p>
        </p:txBody>
      </p:sp>
    </p:spTree>
    <p:extLst>
      <p:ext uri="{BB962C8B-B14F-4D97-AF65-F5344CB8AC3E}">
        <p14:creationId xmlns:p14="http://schemas.microsoft.com/office/powerpoint/2010/main" xmlns="" val="8053062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376423" y="0"/>
            <a:ext cx="8911687" cy="605601"/>
          </a:xfrm>
        </p:spPr>
        <p:txBody>
          <a:bodyPr>
            <a:normAutofit fontScale="90000"/>
          </a:bodyPr>
          <a:lstStyle/>
          <a:p>
            <a:pPr algn="ctr"/>
            <a:r>
              <a:rPr lang="it-IT" dirty="0" smtClean="0"/>
              <a:t>Posizione San Pietro</a:t>
            </a:r>
            <a:endParaRPr lang="it-IT" dirty="0"/>
          </a:p>
        </p:txBody>
      </p:sp>
      <p:pic>
        <p:nvPicPr>
          <p:cNvPr id="1026" name="Picture 2" descr="https://www.comune.roma.it/PCR/resources/plugins/jpaccobserv/buildingmap/basilica%20san%20pietro.jpg"/>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605601"/>
            <a:ext cx="11950262" cy="61262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00922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314934" y="-123358"/>
            <a:ext cx="10364240" cy="567558"/>
          </a:xfrm>
        </p:spPr>
        <p:txBody>
          <a:bodyPr>
            <a:normAutofit fontScale="90000"/>
          </a:bodyPr>
          <a:lstStyle/>
          <a:p>
            <a:pPr algn="ctr"/>
            <a:r>
              <a:rPr lang="it-IT" dirty="0" smtClean="0"/>
              <a:t>Pianta San Pietro</a:t>
            </a:r>
            <a:endParaRPr lang="it-IT" dirty="0"/>
          </a:p>
        </p:txBody>
      </p:sp>
      <p:pic>
        <p:nvPicPr>
          <p:cNvPr id="5" name="Segnaposto contenuto 4"/>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0" y="737721"/>
            <a:ext cx="6355598" cy="6243637"/>
          </a:xfrm>
        </p:spPr>
      </p:pic>
      <p:pic>
        <p:nvPicPr>
          <p:cNvPr id="8" name="Immagine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355598" y="737721"/>
            <a:ext cx="5919537" cy="6243637"/>
          </a:xfrm>
          <a:prstGeom prst="rect">
            <a:avLst/>
          </a:prstGeom>
        </p:spPr>
      </p:pic>
    </p:spTree>
    <p:extLst>
      <p:ext uri="{BB962C8B-B14F-4D97-AF65-F5344CB8AC3E}">
        <p14:creationId xmlns:p14="http://schemas.microsoft.com/office/powerpoint/2010/main" xmlns="" val="17565778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92925" y="0"/>
            <a:ext cx="8911687" cy="737937"/>
          </a:xfrm>
        </p:spPr>
        <p:txBody>
          <a:bodyPr/>
          <a:lstStyle/>
          <a:p>
            <a:pPr algn="ctr"/>
            <a:r>
              <a:rPr lang="it-IT" dirty="0" smtClean="0"/>
              <a:t>Relazione San Pietro </a:t>
            </a:r>
            <a:endParaRPr lang="it-IT" dirty="0"/>
          </a:p>
        </p:txBody>
      </p:sp>
      <p:sp>
        <p:nvSpPr>
          <p:cNvPr id="3" name="Segnaposto contenuto 2"/>
          <p:cNvSpPr>
            <a:spLocks noGrp="1"/>
          </p:cNvSpPr>
          <p:nvPr>
            <p:ph idx="1"/>
          </p:nvPr>
        </p:nvSpPr>
        <p:spPr>
          <a:xfrm>
            <a:off x="2454442" y="850232"/>
            <a:ext cx="9737558" cy="6007767"/>
          </a:xfrm>
        </p:spPr>
        <p:txBody>
          <a:bodyPr>
            <a:normAutofit lnSpcReduction="10000"/>
          </a:bodyPr>
          <a:lstStyle/>
          <a:p>
            <a:r>
              <a:rPr lang="it-IT" sz="800" dirty="0">
                <a:solidFill>
                  <a:srgbClr val="252525"/>
                </a:solidFill>
                <a:latin typeface="Arial" panose="020B0604020202020204" pitchFamily="34" charset="0"/>
              </a:rPr>
              <a:t>La basilica di San Pietro è uno dei più grandi edifici del mondo: lunga </a:t>
            </a:r>
            <a:r>
              <a:rPr lang="it-IT" sz="800" dirty="0" smtClean="0">
                <a:solidFill>
                  <a:srgbClr val="252525"/>
                </a:solidFill>
                <a:latin typeface="Arial" panose="020B0604020202020204" pitchFamily="34" charset="0"/>
              </a:rPr>
              <a:t> </a:t>
            </a:r>
            <a:r>
              <a:rPr lang="it-IT" sz="800" dirty="0">
                <a:solidFill>
                  <a:srgbClr val="252525"/>
                </a:solidFill>
                <a:latin typeface="Arial" panose="020B0604020202020204" pitchFamily="34" charset="0"/>
              </a:rPr>
              <a:t>218 </a:t>
            </a:r>
            <a:r>
              <a:rPr lang="it-IT" sz="800" dirty="0" smtClean="0">
                <a:solidFill>
                  <a:srgbClr val="252525"/>
                </a:solidFill>
                <a:latin typeface="Arial" panose="020B0604020202020204" pitchFamily="34" charset="0"/>
              </a:rPr>
              <a:t>metri</a:t>
            </a:r>
            <a:r>
              <a:rPr lang="it-IT" sz="800" dirty="0">
                <a:solidFill>
                  <a:srgbClr val="252525"/>
                </a:solidFill>
                <a:latin typeface="Arial" panose="020B0604020202020204" pitchFamily="34" charset="0"/>
              </a:rPr>
              <a:t> e alta fino alla cupola 133,30 metri</a:t>
            </a:r>
            <a:r>
              <a:rPr lang="it-IT" sz="800" dirty="0" smtClean="0">
                <a:solidFill>
                  <a:srgbClr val="252525"/>
                </a:solidFill>
                <a:latin typeface="Arial" panose="020B0604020202020204" pitchFamily="34" charset="0"/>
              </a:rPr>
              <a:t>,</a:t>
            </a:r>
            <a:r>
              <a:rPr lang="it-IT" sz="800" dirty="0">
                <a:solidFill>
                  <a:srgbClr val="252525"/>
                </a:solidFill>
                <a:latin typeface="Arial" panose="020B0604020202020204" pitchFamily="34" charset="0"/>
              </a:rPr>
              <a:t> la </a:t>
            </a:r>
            <a:r>
              <a:rPr lang="it-IT" sz="800" dirty="0">
                <a:solidFill>
                  <a:srgbClr val="0B0080"/>
                </a:solidFill>
                <a:latin typeface="Arial" panose="020B0604020202020204" pitchFamily="34" charset="0"/>
                <a:hlinkClick r:id="rId2" tooltip="Superficie"/>
              </a:rPr>
              <a:t>superficie</a:t>
            </a:r>
            <a:r>
              <a:rPr lang="it-IT" sz="800" dirty="0">
                <a:solidFill>
                  <a:srgbClr val="252525"/>
                </a:solidFill>
                <a:latin typeface="Arial" panose="020B0604020202020204" pitchFamily="34" charset="0"/>
              </a:rPr>
              <a:t> totale è di circa 23.000 metri quadrati</a:t>
            </a:r>
            <a:r>
              <a:rPr lang="it-IT" sz="800" dirty="0" smtClean="0">
                <a:solidFill>
                  <a:srgbClr val="252525"/>
                </a:solidFill>
                <a:latin typeface="Arial" panose="020B0604020202020204" pitchFamily="34" charset="0"/>
              </a:rPr>
              <a:t>.</a:t>
            </a:r>
          </a:p>
          <a:p>
            <a:r>
              <a:rPr lang="it-IT" sz="800" dirty="0" smtClean="0">
                <a:solidFill>
                  <a:srgbClr val="000000"/>
                </a:solidFill>
                <a:latin typeface="Helvetica Neue"/>
              </a:rPr>
              <a:t>Materiali specifici:</a:t>
            </a:r>
            <a:r>
              <a:rPr lang="it-IT" sz="800" dirty="0">
                <a:solidFill>
                  <a:srgbClr val="000000"/>
                </a:solidFill>
                <a:latin typeface="Helvetica Neue"/>
              </a:rPr>
              <a:t> </a:t>
            </a:r>
            <a:r>
              <a:rPr lang="it-IT" sz="800" dirty="0" smtClean="0">
                <a:solidFill>
                  <a:srgbClr val="000000"/>
                </a:solidFill>
                <a:latin typeface="Helvetica Neue"/>
              </a:rPr>
              <a:t>Per San Pietro </a:t>
            </a:r>
            <a:r>
              <a:rPr lang="it-IT" sz="800" dirty="0">
                <a:solidFill>
                  <a:srgbClr val="000000"/>
                </a:solidFill>
                <a:latin typeface="Helvetica Neue"/>
              </a:rPr>
              <a:t>fu utilizzato il marmo del Colosseo ecco </a:t>
            </a:r>
            <a:r>
              <a:rPr lang="it-IT" sz="800" dirty="0" err="1">
                <a:solidFill>
                  <a:srgbClr val="000000"/>
                </a:solidFill>
                <a:latin typeface="Helvetica Neue"/>
              </a:rPr>
              <a:t>perchè</a:t>
            </a:r>
            <a:r>
              <a:rPr lang="it-IT" sz="800" dirty="0">
                <a:solidFill>
                  <a:srgbClr val="000000"/>
                </a:solidFill>
                <a:latin typeface="Helvetica Neue"/>
              </a:rPr>
              <a:t> lo vediamo mezzo in mattone mezzo in </a:t>
            </a:r>
            <a:r>
              <a:rPr lang="it-IT" sz="800" dirty="0" smtClean="0">
                <a:solidFill>
                  <a:srgbClr val="000000"/>
                </a:solidFill>
                <a:latin typeface="Helvetica Neue"/>
              </a:rPr>
              <a:t>marmo. All'interno </a:t>
            </a:r>
            <a:r>
              <a:rPr lang="it-IT" sz="800" dirty="0">
                <a:solidFill>
                  <a:srgbClr val="000000"/>
                </a:solidFill>
                <a:latin typeface="Helvetica Neue"/>
              </a:rPr>
              <a:t>oltre a vari tipi di </a:t>
            </a:r>
            <a:r>
              <a:rPr lang="it-IT" sz="800" dirty="0" smtClean="0">
                <a:solidFill>
                  <a:srgbClr val="000000"/>
                </a:solidFill>
                <a:latin typeface="Helvetica Neue"/>
              </a:rPr>
              <a:t>marmo, di cui </a:t>
            </a:r>
            <a:r>
              <a:rPr lang="it-IT" sz="800" dirty="0">
                <a:solidFill>
                  <a:srgbClr val="000000"/>
                </a:solidFill>
                <a:latin typeface="Helvetica Neue"/>
              </a:rPr>
              <a:t>molti di </a:t>
            </a:r>
            <a:r>
              <a:rPr lang="it-IT" sz="800" dirty="0" smtClean="0">
                <a:solidFill>
                  <a:srgbClr val="000000"/>
                </a:solidFill>
                <a:latin typeface="Helvetica Neue"/>
              </a:rPr>
              <a:t>reimpiego, si </a:t>
            </a:r>
            <a:r>
              <a:rPr lang="it-IT" sz="800" dirty="0">
                <a:solidFill>
                  <a:srgbClr val="000000"/>
                </a:solidFill>
                <a:latin typeface="Helvetica Neue"/>
              </a:rPr>
              <a:t>trova il serpentino che è il marmo verde e il porfido che è quello </a:t>
            </a:r>
            <a:r>
              <a:rPr lang="it-IT" sz="800" dirty="0" smtClean="0">
                <a:solidFill>
                  <a:srgbClr val="000000"/>
                </a:solidFill>
                <a:latin typeface="Helvetica Neue"/>
              </a:rPr>
              <a:t>rosso.</a:t>
            </a:r>
          </a:p>
          <a:p>
            <a:r>
              <a:rPr lang="it-IT" sz="800" dirty="0" smtClean="0">
                <a:solidFill>
                  <a:srgbClr val="000000"/>
                </a:solidFill>
                <a:latin typeface="Helvetica Neue"/>
              </a:rPr>
              <a:t>Questa Basilica fu costruita dal 1506 al 1626. San </a:t>
            </a:r>
            <a:r>
              <a:rPr lang="it-IT" sz="800" dirty="0">
                <a:solidFill>
                  <a:srgbClr val="000000"/>
                </a:solidFill>
                <a:latin typeface="Helvetica Neue"/>
              </a:rPr>
              <a:t>P</a:t>
            </a:r>
            <a:r>
              <a:rPr lang="it-IT" sz="800" dirty="0" smtClean="0">
                <a:solidFill>
                  <a:srgbClr val="000000"/>
                </a:solidFill>
                <a:latin typeface="Helvetica Neue"/>
              </a:rPr>
              <a:t>ietro è la basilica più importante di </a:t>
            </a:r>
            <a:r>
              <a:rPr lang="it-IT" sz="800" dirty="0">
                <a:solidFill>
                  <a:srgbClr val="000000"/>
                </a:solidFill>
                <a:latin typeface="Helvetica Neue"/>
              </a:rPr>
              <a:t>R</a:t>
            </a:r>
            <a:r>
              <a:rPr lang="it-IT" sz="800" dirty="0" smtClean="0">
                <a:solidFill>
                  <a:srgbClr val="000000"/>
                </a:solidFill>
                <a:latin typeface="Helvetica Neue"/>
              </a:rPr>
              <a:t>oma e fa parte del vaticano.</a:t>
            </a:r>
          </a:p>
          <a:p>
            <a:r>
              <a:rPr lang="it-IT" sz="800" dirty="0" smtClean="0">
                <a:solidFill>
                  <a:srgbClr val="000000"/>
                </a:solidFill>
                <a:latin typeface="Helvetica Neue"/>
              </a:rPr>
              <a:t>Stato e governo: c</a:t>
            </a:r>
            <a:r>
              <a:rPr lang="it-IT" sz="800" dirty="0" smtClean="0">
                <a:solidFill>
                  <a:srgbClr val="000000"/>
                </a:solidFill>
                <a:latin typeface="verdana" panose="020B0604030504040204" pitchFamily="34" charset="0"/>
              </a:rPr>
              <a:t>on </a:t>
            </a:r>
            <a:r>
              <a:rPr lang="it-IT" sz="800" dirty="0">
                <a:solidFill>
                  <a:srgbClr val="000000"/>
                </a:solidFill>
                <a:latin typeface="verdana" panose="020B0604030504040204" pitchFamily="34" charset="0"/>
              </a:rPr>
              <a:t>una superficie di appena 44 ettari, lo Stato della Città del Vaticano è il più piccolo stato indipendente del mondo, sia in termini di numero di abitanti che di estensione territoriale. I suoi confini sono delimitati dalle mura e, su piazza San Pietro, dalla fascia di travertino che congiunge le due ali del colonnato.</a:t>
            </a:r>
            <a:r>
              <a:rPr lang="it-IT" sz="800" dirty="0"/>
              <a:t/>
            </a:r>
            <a:br>
              <a:rPr lang="it-IT" sz="800" dirty="0"/>
            </a:br>
            <a:r>
              <a:rPr lang="it-IT" sz="800" dirty="0">
                <a:solidFill>
                  <a:srgbClr val="000000"/>
                </a:solidFill>
                <a:latin typeface="verdana" panose="020B0604030504040204" pitchFamily="34" charset="0"/>
              </a:rPr>
              <a:t>Oltre che al territorio proprio dello Stato, la giurisdizione vaticana si estende in un certo senso anche su alcune zone di Roma e fuori Roma, che godono del diritto della “extraterritorialità</a:t>
            </a:r>
            <a:r>
              <a:rPr lang="it-IT" sz="800" dirty="0" smtClean="0">
                <a:solidFill>
                  <a:srgbClr val="000000"/>
                </a:solidFill>
                <a:latin typeface="verdana" panose="020B0604030504040204" pitchFamily="34" charset="0"/>
              </a:rPr>
              <a:t>”.</a:t>
            </a:r>
          </a:p>
          <a:p>
            <a:pPr algn="just"/>
            <a:r>
              <a:rPr lang="it-IT" sz="800" dirty="0" smtClean="0">
                <a:solidFill>
                  <a:srgbClr val="000000"/>
                </a:solidFill>
                <a:latin typeface="verdana" panose="020B0604030504040204" pitchFamily="34" charset="0"/>
              </a:rPr>
              <a:t>La nascita della Basilica di San Pietro:</a:t>
            </a:r>
          </a:p>
          <a:p>
            <a:pPr algn="just"/>
            <a:r>
              <a:rPr lang="it-IT" sz="800" dirty="0">
                <a:solidFill>
                  <a:srgbClr val="424242"/>
                </a:solidFill>
                <a:latin typeface="Helvetica Neue"/>
              </a:rPr>
              <a:t>La primitiva Basilica di San Pietro, un edificio di dimensioni paragonabili all’attuale, fu eretta intorno al 320 dall’imperatore Costantino nel luogo dove, secondo la tradizione, era stato sepolto </a:t>
            </a:r>
            <a:r>
              <a:rPr lang="it-IT" sz="800" i="1" dirty="0">
                <a:solidFill>
                  <a:srgbClr val="424242"/>
                </a:solidFill>
                <a:latin typeface="Helvetica Neue"/>
              </a:rPr>
              <a:t>l’apostolo Pietro</a:t>
            </a:r>
            <a:r>
              <a:rPr lang="it-IT" sz="800" dirty="0" smtClean="0">
                <a:solidFill>
                  <a:srgbClr val="424242"/>
                </a:solidFill>
                <a:latin typeface="Helvetica Neue"/>
              </a:rPr>
              <a:t>.</a:t>
            </a:r>
            <a:r>
              <a:rPr lang="it-IT" sz="800" dirty="0" smtClean="0">
                <a:solidFill>
                  <a:srgbClr val="000000"/>
                </a:solidFill>
                <a:latin typeface="verdana" panose="020B0604030504040204" pitchFamily="34" charset="0"/>
              </a:rPr>
              <a:t> </a:t>
            </a:r>
            <a:r>
              <a:rPr lang="it-IT" sz="800" dirty="0">
                <a:solidFill>
                  <a:srgbClr val="000000"/>
                </a:solidFill>
                <a:latin typeface="verdana" panose="020B0604030504040204" pitchFamily="34" charset="0"/>
              </a:rPr>
              <a:t>La scomparsa della Basilica costantiniana fu progressiva</a:t>
            </a:r>
            <a:r>
              <a:rPr lang="it-IT" sz="800" dirty="0" smtClean="0">
                <a:solidFill>
                  <a:srgbClr val="000000"/>
                </a:solidFill>
                <a:latin typeface="verdana" panose="020B0604030504040204" pitchFamily="34" charset="0"/>
              </a:rPr>
              <a:t>. Dalla </a:t>
            </a:r>
            <a:r>
              <a:rPr lang="it-IT" sz="800" dirty="0">
                <a:solidFill>
                  <a:srgbClr val="000000"/>
                </a:solidFill>
                <a:latin typeface="verdana" panose="020B0604030504040204" pitchFamily="34" charset="0"/>
              </a:rPr>
              <a:t>prima decisione di Niccolò V </a:t>
            </a:r>
            <a:r>
              <a:rPr lang="it-IT" sz="800" dirty="0" err="1">
                <a:solidFill>
                  <a:srgbClr val="000000"/>
                </a:solidFill>
                <a:latin typeface="verdana" panose="020B0604030504040204" pitchFamily="34" charset="0"/>
              </a:rPr>
              <a:t>Parentucelli</a:t>
            </a:r>
            <a:r>
              <a:rPr lang="it-IT" sz="800" dirty="0">
                <a:solidFill>
                  <a:srgbClr val="000000"/>
                </a:solidFill>
                <a:latin typeface="verdana" panose="020B0604030504040204" pitchFamily="34" charset="0"/>
              </a:rPr>
              <a:t> di ingrandire e restaurare l’antica </a:t>
            </a:r>
            <a:r>
              <a:rPr lang="it-IT" sz="800" dirty="0" smtClean="0">
                <a:solidFill>
                  <a:srgbClr val="000000"/>
                </a:solidFill>
                <a:latin typeface="verdana" panose="020B0604030504040204" pitchFamily="34" charset="0"/>
              </a:rPr>
              <a:t>basilica</a:t>
            </a:r>
            <a:r>
              <a:rPr lang="it-IT" sz="800" dirty="0">
                <a:solidFill>
                  <a:srgbClr val="000000"/>
                </a:solidFill>
                <a:latin typeface="verdana" panose="020B0604030504040204" pitchFamily="34" charset="0"/>
              </a:rPr>
              <a:t>, affidandone l’incarico al </a:t>
            </a:r>
            <a:r>
              <a:rPr lang="it-IT" sz="800" dirty="0" err="1">
                <a:solidFill>
                  <a:srgbClr val="000000"/>
                </a:solidFill>
                <a:latin typeface="verdana" panose="020B0604030504040204" pitchFamily="34" charset="0"/>
              </a:rPr>
              <a:t>Rossellino</a:t>
            </a:r>
            <a:r>
              <a:rPr lang="it-IT" sz="800" dirty="0">
                <a:solidFill>
                  <a:srgbClr val="000000"/>
                </a:solidFill>
                <a:latin typeface="verdana" panose="020B0604030504040204" pitchFamily="34" charset="0"/>
              </a:rPr>
              <a:t> nella seconda metà del Quattrocento, al completamento del nuovo edificio, con lo scoprimento della facciata (1612), trascorsero poco più di 150 anni. Un periodo di tempo certamente </a:t>
            </a:r>
            <a:r>
              <a:rPr lang="it-IT" sz="800" dirty="0" smtClean="0">
                <a:solidFill>
                  <a:srgbClr val="000000"/>
                </a:solidFill>
                <a:latin typeface="verdana" panose="020B0604030504040204" pitchFamily="34" charset="0"/>
              </a:rPr>
              <a:t>molto </a:t>
            </a:r>
            <a:r>
              <a:rPr lang="it-IT" sz="800" dirty="0">
                <a:solidFill>
                  <a:srgbClr val="000000"/>
                </a:solidFill>
                <a:latin typeface="verdana" panose="020B0604030504040204" pitchFamily="34" charset="0"/>
              </a:rPr>
              <a:t>lungo se si considerano gli anni trascorsi ma assolutamente comprensibile se si pensa </a:t>
            </a:r>
            <a:r>
              <a:rPr lang="it-IT" sz="800" dirty="0" smtClean="0">
                <a:solidFill>
                  <a:srgbClr val="000000"/>
                </a:solidFill>
                <a:latin typeface="verdana" panose="020B0604030504040204" pitchFamily="34" charset="0"/>
              </a:rPr>
              <a:t> </a:t>
            </a:r>
            <a:r>
              <a:rPr lang="it-IT" sz="800" dirty="0">
                <a:solidFill>
                  <a:srgbClr val="000000"/>
                </a:solidFill>
                <a:latin typeface="verdana" panose="020B0604030504040204" pitchFamily="34" charset="0"/>
              </a:rPr>
              <a:t>ai continui cambiamenti sopravvenuti in campo progettuale. Studiare la genesi della B</a:t>
            </a:r>
            <a:r>
              <a:rPr lang="it-IT" sz="800" dirty="0" smtClean="0">
                <a:solidFill>
                  <a:srgbClr val="000000"/>
                </a:solidFill>
                <a:latin typeface="verdana" panose="020B0604030504040204" pitchFamily="34" charset="0"/>
              </a:rPr>
              <a:t>asilica </a:t>
            </a:r>
            <a:r>
              <a:rPr lang="it-IT" sz="800" dirty="0">
                <a:solidFill>
                  <a:srgbClr val="000000"/>
                </a:solidFill>
                <a:latin typeface="verdana" panose="020B0604030504040204" pitchFamily="34" charset="0"/>
              </a:rPr>
              <a:t>di San Pietro equivale a conoscere la storia dell’evoluzione del pensiero e dell’arte nelle diverse </a:t>
            </a:r>
            <a:r>
              <a:rPr lang="it-IT" sz="800" dirty="0" smtClean="0">
                <a:solidFill>
                  <a:srgbClr val="000000"/>
                </a:solidFill>
                <a:latin typeface="verdana" panose="020B0604030504040204" pitchFamily="34" charset="0"/>
              </a:rPr>
              <a:t>epoche.</a:t>
            </a:r>
            <a:endParaRPr lang="it-IT" sz="800" dirty="0">
              <a:solidFill>
                <a:srgbClr val="000000"/>
              </a:solidFill>
              <a:latin typeface="verdana" panose="020B0604030504040204" pitchFamily="34" charset="0"/>
            </a:endParaRPr>
          </a:p>
          <a:p>
            <a:pPr algn="just"/>
            <a:r>
              <a:rPr lang="it-IT" sz="800" dirty="0">
                <a:solidFill>
                  <a:srgbClr val="000000"/>
                </a:solidFill>
                <a:latin typeface="verdana" panose="020B0604030504040204" pitchFamily="34" charset="0"/>
              </a:rPr>
              <a:t>Negli oltre centocinquanta anni necessari a portare a compimento i lavori della Basilica si alternarono alla direzione della "Fabbrica di San Pietro" i più famosi artisti dell’epoca: da Raffaello Sanzio, che intorno al 1514 scelse di trasformare l’impianto a croce greca dell’edificio bramantesco in una croce latina, ad Antonio da Sangallo il Giovane e a Michelangelo, che, sotto il pontificato di Paolo III, oltre a decidere di recuperare il progetto a croce greca originale, disegnò la cupola di cui seguì personalmente la realizzazione fino alla morte nel 1564.</a:t>
            </a:r>
          </a:p>
          <a:p>
            <a:pPr algn="just"/>
            <a:r>
              <a:rPr lang="it-IT" sz="800" dirty="0">
                <a:solidFill>
                  <a:srgbClr val="000000"/>
                </a:solidFill>
                <a:latin typeface="verdana" panose="020B0604030504040204" pitchFamily="34" charset="0"/>
              </a:rPr>
              <a:t>Nei circa trenta anni che seguirono, la "Fabbrica di San Pietro" venne affidata prima alla direzione del Vignola e poi a quella degli architetti Giacomo Della Porta e Domenico Fontana a cui si deve ascrivere il merito di aver portato a compimento intorno al 1588 il progetto michelangiolesco della cupola</a:t>
            </a:r>
            <a:r>
              <a:rPr lang="it-IT" sz="800" dirty="0" smtClean="0">
                <a:solidFill>
                  <a:srgbClr val="000000"/>
                </a:solidFill>
                <a:latin typeface="verdana" panose="020B0604030504040204" pitchFamily="34" charset="0"/>
              </a:rPr>
              <a:t>. La basilica </a:t>
            </a:r>
            <a:r>
              <a:rPr lang="it-IT" sz="800" dirty="0">
                <a:solidFill>
                  <a:srgbClr val="000000"/>
                </a:solidFill>
                <a:latin typeface="verdana" panose="020B0604030504040204" pitchFamily="34" charset="0"/>
              </a:rPr>
              <a:t>di San Pietro raggiunse l’attuale aspetto grazie all’intervento di Carlo Maderno, che ritornò all’impianto basilicale a croce latina e definì l’aspetto scenografico della facciata.</a:t>
            </a:r>
          </a:p>
          <a:p>
            <a:pPr algn="just"/>
            <a:r>
              <a:rPr lang="it-IT" sz="800" dirty="0">
                <a:solidFill>
                  <a:srgbClr val="000000"/>
                </a:solidFill>
                <a:latin typeface="verdana" panose="020B0604030504040204" pitchFamily="34" charset="0"/>
              </a:rPr>
              <a:t>I lavori sulla Basilica si conclusero con la consacrazione solenne sotto il pontificato di Urbano VIII nel 1626, ma solamente fra il 1656 ed il 1667, per volere di Alessandro VII, Bernini progettò e realizzò il grande portico colonnato di piazza San Pietro con al centro l’obelisco del I secolo a.C. Originariamente posto al centro della spina del circo di Caligola dove fu martirizzato San Pietro, fu trasportato nell’attuale posizione nel 1585 da Domenico Fontana per ordine di papa Sisto V</a:t>
            </a:r>
            <a:r>
              <a:rPr lang="it-IT" sz="800" dirty="0" smtClean="0">
                <a:solidFill>
                  <a:srgbClr val="000000"/>
                </a:solidFill>
                <a:latin typeface="verdana" panose="020B0604030504040204" pitchFamily="34" charset="0"/>
              </a:rPr>
              <a:t>.</a:t>
            </a:r>
          </a:p>
          <a:p>
            <a:pPr algn="just"/>
            <a:r>
              <a:rPr lang="it-IT" sz="800" dirty="0" smtClean="0">
                <a:solidFill>
                  <a:srgbClr val="424242"/>
                </a:solidFill>
                <a:latin typeface="Helvetica Neue"/>
              </a:rPr>
              <a:t>Uno</a:t>
            </a:r>
            <a:r>
              <a:rPr lang="it-IT" sz="800" dirty="0">
                <a:solidFill>
                  <a:srgbClr val="424242"/>
                </a:solidFill>
                <a:latin typeface="Helvetica Neue"/>
              </a:rPr>
              <a:t> </a:t>
            </a:r>
            <a:r>
              <a:rPr lang="it-IT" sz="800" b="1" dirty="0">
                <a:solidFill>
                  <a:srgbClr val="424242"/>
                </a:solidFill>
                <a:latin typeface="Helvetica Neue"/>
              </a:rPr>
              <a:t>splendido colonnato</a:t>
            </a:r>
            <a:r>
              <a:rPr lang="it-IT" sz="800" dirty="0">
                <a:solidFill>
                  <a:srgbClr val="424242"/>
                </a:solidFill>
                <a:latin typeface="Helvetica Neue"/>
              </a:rPr>
              <a:t> di 284 colonne di ordine dorico e ottantotto pilastri in travertino di Tivoli circonda la Basilica di San Pietro, come volesse accogliere in un simbolico abbraccio i fedeli in visita.</a:t>
            </a:r>
          </a:p>
          <a:p>
            <a:pPr fontAlgn="base"/>
            <a:r>
              <a:rPr lang="it-IT" sz="800" dirty="0">
                <a:solidFill>
                  <a:srgbClr val="424242"/>
                </a:solidFill>
                <a:latin typeface="Helvetica Neue"/>
              </a:rPr>
              <a:t>La splendida architettura del colonnato fu commissionata da Papa Alessandro VII Chigi a </a:t>
            </a:r>
            <a:r>
              <a:rPr lang="it-IT" sz="800" b="1" dirty="0">
                <a:solidFill>
                  <a:srgbClr val="424242"/>
                </a:solidFill>
                <a:latin typeface="Helvetica Neue"/>
              </a:rPr>
              <a:t>Bernini</a:t>
            </a:r>
            <a:r>
              <a:rPr lang="it-IT" sz="800" dirty="0">
                <a:solidFill>
                  <a:srgbClr val="424242"/>
                </a:solidFill>
                <a:latin typeface="Helvetica Neue"/>
              </a:rPr>
              <a:t>, il quale dispose radialmente le quattro file di 284 colonne, di cui aumentò gradualmente il diametro, riuscendo così a mantenere invariate le relazioni proporzionali tra gli spazi e le colonne anche nelle file esterne.</a:t>
            </a:r>
          </a:p>
          <a:p>
            <a:pPr fontAlgn="base"/>
            <a:r>
              <a:rPr lang="it-IT" sz="800" dirty="0">
                <a:solidFill>
                  <a:srgbClr val="424242"/>
                </a:solidFill>
                <a:latin typeface="Helvetica Neue"/>
              </a:rPr>
              <a:t>Grazie a questo accorgimento, lo spettatore raggiungendo i dischi di porfido ai lati dell’obelisco vede il colonnato come composto da un’unica fila di colonne.</a:t>
            </a:r>
          </a:p>
          <a:p>
            <a:r>
              <a:rPr lang="it-IT" sz="800" dirty="0" smtClean="0">
                <a:solidFill>
                  <a:srgbClr val="333333"/>
                </a:solidFill>
                <a:latin typeface="Arial" panose="020B0604020202020204" pitchFamily="34" charset="0"/>
              </a:rPr>
              <a:t> La Cappella Sistina.</a:t>
            </a:r>
          </a:p>
          <a:p>
            <a:r>
              <a:rPr lang="it-IT" sz="800" dirty="0">
                <a:solidFill>
                  <a:srgbClr val="252525"/>
                </a:solidFill>
                <a:latin typeface="Arial" panose="020B0604020202020204" pitchFamily="34" charset="0"/>
              </a:rPr>
              <a:t>La </a:t>
            </a:r>
            <a:r>
              <a:rPr lang="it-IT" sz="800" b="1" dirty="0">
                <a:solidFill>
                  <a:srgbClr val="252525"/>
                </a:solidFill>
                <a:latin typeface="Arial" panose="020B0604020202020204" pitchFamily="34" charset="0"/>
              </a:rPr>
              <a:t>Cappella Sistina</a:t>
            </a:r>
            <a:r>
              <a:rPr lang="it-IT" sz="800" dirty="0">
                <a:solidFill>
                  <a:srgbClr val="252525"/>
                </a:solidFill>
                <a:latin typeface="Arial" panose="020B0604020202020204" pitchFamily="34" charset="0"/>
              </a:rPr>
              <a:t>, dedicata a </a:t>
            </a:r>
            <a:r>
              <a:rPr lang="it-IT" sz="800" dirty="0">
                <a:solidFill>
                  <a:srgbClr val="0B0080"/>
                </a:solidFill>
                <a:latin typeface="Arial" panose="020B0604020202020204" pitchFamily="34" charset="0"/>
                <a:hlinkClick r:id="rId3" tooltip="Assunzione di Maria"/>
              </a:rPr>
              <a:t>Maria Assunta in Cielo</a:t>
            </a:r>
            <a:r>
              <a:rPr lang="it-IT" sz="800" baseline="30000" dirty="0">
                <a:solidFill>
                  <a:srgbClr val="0B0080"/>
                </a:solidFill>
                <a:latin typeface="Arial" panose="020B0604020202020204" pitchFamily="34" charset="0"/>
                <a:hlinkClick r:id="rId4"/>
              </a:rPr>
              <a:t>[1]</a:t>
            </a:r>
            <a:r>
              <a:rPr lang="it-IT" sz="800" dirty="0">
                <a:solidFill>
                  <a:srgbClr val="252525"/>
                </a:solidFill>
                <a:latin typeface="Arial" panose="020B0604020202020204" pitchFamily="34" charset="0"/>
              </a:rPr>
              <a:t>, è uno dei più famosi tesori culturali e artistici della </a:t>
            </a:r>
            <a:r>
              <a:rPr lang="it-IT" sz="800" dirty="0">
                <a:solidFill>
                  <a:srgbClr val="0B0080"/>
                </a:solidFill>
                <a:latin typeface="Arial" panose="020B0604020202020204" pitchFamily="34" charset="0"/>
                <a:hlinkClick r:id="rId5" tooltip="Città del Vaticano"/>
              </a:rPr>
              <a:t>Città del Vaticano</a:t>
            </a:r>
            <a:r>
              <a:rPr lang="it-IT" sz="800" dirty="0">
                <a:solidFill>
                  <a:srgbClr val="252525"/>
                </a:solidFill>
                <a:latin typeface="Arial" panose="020B0604020202020204" pitchFamily="34" charset="0"/>
              </a:rPr>
              <a:t>, inserita all'interno del percorso dei </a:t>
            </a:r>
            <a:r>
              <a:rPr lang="it-IT" sz="800" dirty="0">
                <a:solidFill>
                  <a:srgbClr val="0B0080"/>
                </a:solidFill>
                <a:latin typeface="Arial" panose="020B0604020202020204" pitchFamily="34" charset="0"/>
                <a:hlinkClick r:id="rId6" tooltip="Musei Vaticani"/>
              </a:rPr>
              <a:t>Musei Vaticani</a:t>
            </a:r>
            <a:r>
              <a:rPr lang="it-IT" sz="800" dirty="0">
                <a:solidFill>
                  <a:srgbClr val="252525"/>
                </a:solidFill>
                <a:latin typeface="Arial" panose="020B0604020202020204" pitchFamily="34" charset="0"/>
              </a:rPr>
              <a:t>. Fu costruita tra il </a:t>
            </a:r>
            <a:r>
              <a:rPr lang="it-IT" sz="800" dirty="0">
                <a:solidFill>
                  <a:srgbClr val="0B0080"/>
                </a:solidFill>
                <a:latin typeface="Arial" panose="020B0604020202020204" pitchFamily="34" charset="0"/>
                <a:hlinkClick r:id="rId7" tooltip="1475"/>
              </a:rPr>
              <a:t>1475</a:t>
            </a:r>
            <a:r>
              <a:rPr lang="it-IT" sz="800" dirty="0">
                <a:solidFill>
                  <a:srgbClr val="252525"/>
                </a:solidFill>
                <a:latin typeface="Arial" panose="020B0604020202020204" pitchFamily="34" charset="0"/>
              </a:rPr>
              <a:t> e il </a:t>
            </a:r>
            <a:r>
              <a:rPr lang="it-IT" sz="800" dirty="0">
                <a:solidFill>
                  <a:srgbClr val="0B0080"/>
                </a:solidFill>
                <a:latin typeface="Arial" panose="020B0604020202020204" pitchFamily="34" charset="0"/>
                <a:hlinkClick r:id="rId8" tooltip="1481"/>
              </a:rPr>
              <a:t>1481</a:t>
            </a:r>
            <a:r>
              <a:rPr lang="it-IT" sz="800" dirty="0">
                <a:solidFill>
                  <a:srgbClr val="252525"/>
                </a:solidFill>
                <a:latin typeface="Arial" panose="020B0604020202020204" pitchFamily="34" charset="0"/>
              </a:rPr>
              <a:t>, all'epoca di </a:t>
            </a:r>
            <a:r>
              <a:rPr lang="it-IT" sz="800" dirty="0">
                <a:solidFill>
                  <a:srgbClr val="0B0080"/>
                </a:solidFill>
                <a:latin typeface="Arial" panose="020B0604020202020204" pitchFamily="34" charset="0"/>
                <a:hlinkClick r:id="rId9" tooltip="Papa Sisto IV"/>
              </a:rPr>
              <a:t>papa Sisto IV</a:t>
            </a:r>
            <a:r>
              <a:rPr lang="it-IT" sz="800" dirty="0">
                <a:solidFill>
                  <a:srgbClr val="252525"/>
                </a:solidFill>
                <a:latin typeface="Arial" panose="020B0604020202020204" pitchFamily="34" charset="0"/>
              </a:rPr>
              <a:t> </a:t>
            </a:r>
            <a:r>
              <a:rPr lang="it-IT" sz="800" dirty="0">
                <a:solidFill>
                  <a:srgbClr val="0B0080"/>
                </a:solidFill>
                <a:latin typeface="Arial" panose="020B0604020202020204" pitchFamily="34" charset="0"/>
                <a:hlinkClick r:id="rId10" tooltip="Della Rovere"/>
              </a:rPr>
              <a:t>della Rovere</a:t>
            </a:r>
            <a:r>
              <a:rPr lang="it-IT" sz="800" dirty="0">
                <a:solidFill>
                  <a:srgbClr val="252525"/>
                </a:solidFill>
                <a:latin typeface="Arial" panose="020B0604020202020204" pitchFamily="34" charset="0"/>
              </a:rPr>
              <a:t>, da cui prese il nome. È conosciuta in tutto il globo sia per essere il luogo nel quale si tengono il </a:t>
            </a:r>
            <a:r>
              <a:rPr lang="it-IT" sz="800" dirty="0">
                <a:solidFill>
                  <a:srgbClr val="0B0080"/>
                </a:solidFill>
                <a:latin typeface="Arial" panose="020B0604020202020204" pitchFamily="34" charset="0"/>
                <a:hlinkClick r:id="rId11" tooltip="Conclave"/>
              </a:rPr>
              <a:t>conclave</a:t>
            </a:r>
            <a:r>
              <a:rPr lang="it-IT" sz="800" dirty="0">
                <a:solidFill>
                  <a:srgbClr val="252525"/>
                </a:solidFill>
                <a:latin typeface="Arial" panose="020B0604020202020204" pitchFamily="34" charset="0"/>
              </a:rPr>
              <a:t> e altre cerimonie ufficiali del </a:t>
            </a:r>
            <a:r>
              <a:rPr lang="it-IT" sz="800" dirty="0">
                <a:solidFill>
                  <a:srgbClr val="0B0080"/>
                </a:solidFill>
                <a:latin typeface="Arial" panose="020B0604020202020204" pitchFamily="34" charset="0"/>
                <a:hlinkClick r:id="rId12" tooltip="Papa"/>
              </a:rPr>
              <a:t>Papa</a:t>
            </a:r>
            <a:r>
              <a:rPr lang="it-IT" sz="800" dirty="0">
                <a:solidFill>
                  <a:srgbClr val="252525"/>
                </a:solidFill>
                <a:latin typeface="Arial" panose="020B0604020202020204" pitchFamily="34" charset="0"/>
              </a:rPr>
              <a:t> (in passato anche alcune incoronazioni papali), sia per essere decorata con una delle opere d'arte più conosciute e celebrate della civiltà artistica occidentale, gli affreschi di </a:t>
            </a:r>
            <a:r>
              <a:rPr lang="it-IT" sz="800" dirty="0">
                <a:solidFill>
                  <a:srgbClr val="0B0080"/>
                </a:solidFill>
                <a:latin typeface="Arial" panose="020B0604020202020204" pitchFamily="34" charset="0"/>
                <a:hlinkClick r:id="rId13" tooltip="Michelangelo Buonarroti"/>
              </a:rPr>
              <a:t>Michelangelo Buonarroti</a:t>
            </a:r>
            <a:r>
              <a:rPr lang="it-IT" sz="800" dirty="0">
                <a:solidFill>
                  <a:srgbClr val="252525"/>
                </a:solidFill>
                <a:latin typeface="Arial" panose="020B0604020202020204" pitchFamily="34" charset="0"/>
              </a:rPr>
              <a:t>, che ricoprono la </a:t>
            </a:r>
            <a:r>
              <a:rPr lang="it-IT" sz="800" dirty="0">
                <a:solidFill>
                  <a:srgbClr val="0B0080"/>
                </a:solidFill>
                <a:latin typeface="Arial" panose="020B0604020202020204" pitchFamily="34" charset="0"/>
                <a:hlinkClick r:id="rId14" tooltip="Volta della Cappella Sistina"/>
              </a:rPr>
              <a:t>volta</a:t>
            </a:r>
            <a:r>
              <a:rPr lang="it-IT" sz="800" dirty="0">
                <a:solidFill>
                  <a:srgbClr val="252525"/>
                </a:solidFill>
                <a:latin typeface="Arial" panose="020B0604020202020204" pitchFamily="34" charset="0"/>
              </a:rPr>
              <a:t> (</a:t>
            </a:r>
            <a:r>
              <a:rPr lang="it-IT" sz="800" dirty="0">
                <a:solidFill>
                  <a:srgbClr val="0B0080"/>
                </a:solidFill>
                <a:latin typeface="Arial" panose="020B0604020202020204" pitchFamily="34" charset="0"/>
                <a:hlinkClick r:id="rId15" tooltip="1508"/>
              </a:rPr>
              <a:t>1508</a:t>
            </a:r>
            <a:r>
              <a:rPr lang="it-IT" sz="800" dirty="0">
                <a:solidFill>
                  <a:srgbClr val="252525"/>
                </a:solidFill>
                <a:latin typeface="Arial" panose="020B0604020202020204" pitchFamily="34" charset="0"/>
              </a:rPr>
              <a:t>-</a:t>
            </a:r>
            <a:r>
              <a:rPr lang="it-IT" sz="800" dirty="0">
                <a:solidFill>
                  <a:srgbClr val="0B0080"/>
                </a:solidFill>
                <a:latin typeface="Arial" panose="020B0604020202020204" pitchFamily="34" charset="0"/>
                <a:hlinkClick r:id="rId16" tooltip="1512"/>
              </a:rPr>
              <a:t>1512</a:t>
            </a:r>
            <a:r>
              <a:rPr lang="it-IT" sz="800" dirty="0">
                <a:solidFill>
                  <a:srgbClr val="252525"/>
                </a:solidFill>
                <a:latin typeface="Arial" panose="020B0604020202020204" pitchFamily="34" charset="0"/>
              </a:rPr>
              <a:t>) e la parete di fondo (del </a:t>
            </a:r>
            <a:r>
              <a:rPr lang="it-IT" sz="800" i="1" dirty="0">
                <a:solidFill>
                  <a:srgbClr val="0B0080"/>
                </a:solidFill>
                <a:latin typeface="Arial" panose="020B0604020202020204" pitchFamily="34" charset="0"/>
                <a:hlinkClick r:id="rId17" tooltip="Giudizio Universale (Michelangelo)"/>
              </a:rPr>
              <a:t>Giudizio Universale</a:t>
            </a:r>
            <a:r>
              <a:rPr lang="it-IT" sz="800" dirty="0">
                <a:solidFill>
                  <a:srgbClr val="252525"/>
                </a:solidFill>
                <a:latin typeface="Arial" panose="020B0604020202020204" pitchFamily="34" charset="0"/>
              </a:rPr>
              <a:t>) sopra l'altare (</a:t>
            </a:r>
            <a:r>
              <a:rPr lang="it-IT" sz="800" dirty="0">
                <a:solidFill>
                  <a:srgbClr val="0B0080"/>
                </a:solidFill>
                <a:latin typeface="Arial" panose="020B0604020202020204" pitchFamily="34" charset="0"/>
                <a:hlinkClick r:id="rId18" tooltip="1535"/>
              </a:rPr>
              <a:t>1535</a:t>
            </a:r>
            <a:r>
              <a:rPr lang="it-IT" sz="800" dirty="0">
                <a:solidFill>
                  <a:srgbClr val="252525"/>
                </a:solidFill>
                <a:latin typeface="Arial" panose="020B0604020202020204" pitchFamily="34" charset="0"/>
              </a:rPr>
              <a:t>-</a:t>
            </a:r>
            <a:r>
              <a:rPr lang="it-IT" sz="800" dirty="0">
                <a:solidFill>
                  <a:srgbClr val="0B0080"/>
                </a:solidFill>
                <a:latin typeface="Arial" panose="020B0604020202020204" pitchFamily="34" charset="0"/>
                <a:hlinkClick r:id="rId19" tooltip="1541"/>
              </a:rPr>
              <a:t>1541</a:t>
            </a:r>
            <a:r>
              <a:rPr lang="it-IT" sz="800" dirty="0">
                <a:solidFill>
                  <a:srgbClr val="252525"/>
                </a:solidFill>
                <a:latin typeface="Arial" panose="020B0604020202020204" pitchFamily="34" charset="0"/>
              </a:rPr>
              <a:t>). Essa è considerata forse la più completa e importante di quella «</a:t>
            </a:r>
            <a:r>
              <a:rPr lang="it-IT" sz="800" dirty="0">
                <a:solidFill>
                  <a:srgbClr val="0B0080"/>
                </a:solidFill>
                <a:latin typeface="Arial" panose="020B0604020202020204" pitchFamily="34" charset="0"/>
                <a:hlinkClick r:id="rId20" tooltip="Teologia"/>
              </a:rPr>
              <a:t>teologia</a:t>
            </a:r>
            <a:r>
              <a:rPr lang="it-IT" sz="800" dirty="0">
                <a:solidFill>
                  <a:srgbClr val="252525"/>
                </a:solidFill>
                <a:latin typeface="Arial" panose="020B0604020202020204" pitchFamily="34" charset="0"/>
              </a:rPr>
              <a:t> visiva, che è stata chiamata </a:t>
            </a:r>
            <a:r>
              <a:rPr lang="it-IT" sz="800" i="1" dirty="0" err="1">
                <a:solidFill>
                  <a:srgbClr val="0B0080"/>
                </a:solidFill>
                <a:latin typeface="Arial" panose="020B0604020202020204" pitchFamily="34" charset="0"/>
                <a:hlinkClick r:id="rId21" tooltip="Biblia pauperum"/>
              </a:rPr>
              <a:t>Biblia</a:t>
            </a:r>
            <a:r>
              <a:rPr lang="it-IT" sz="800" i="1" dirty="0">
                <a:solidFill>
                  <a:srgbClr val="0B0080"/>
                </a:solidFill>
                <a:latin typeface="Arial" panose="020B0604020202020204" pitchFamily="34" charset="0"/>
                <a:hlinkClick r:id="rId21" tooltip="Biblia pauperum"/>
              </a:rPr>
              <a:t> </a:t>
            </a:r>
            <a:r>
              <a:rPr lang="it-IT" sz="800" i="1" dirty="0" err="1">
                <a:solidFill>
                  <a:srgbClr val="0B0080"/>
                </a:solidFill>
                <a:latin typeface="Arial" panose="020B0604020202020204" pitchFamily="34" charset="0"/>
                <a:hlinkClick r:id="rId21" tooltip="Biblia pauperum"/>
              </a:rPr>
              <a:t>pauperum</a:t>
            </a:r>
            <a:r>
              <a:rPr lang="it-IT" sz="800" dirty="0">
                <a:solidFill>
                  <a:srgbClr val="252525"/>
                </a:solidFill>
                <a:latin typeface="Arial" panose="020B0604020202020204" pitchFamily="34" charset="0"/>
              </a:rPr>
              <a:t>»</a:t>
            </a:r>
            <a:r>
              <a:rPr lang="it-IT" sz="800" baseline="30000" dirty="0">
                <a:solidFill>
                  <a:srgbClr val="0B0080"/>
                </a:solidFill>
                <a:latin typeface="Arial" panose="020B0604020202020204" pitchFamily="34" charset="0"/>
                <a:hlinkClick r:id="rId4"/>
              </a:rPr>
              <a:t>[2]</a:t>
            </a:r>
            <a:r>
              <a:rPr lang="it-IT" sz="800" dirty="0">
                <a:solidFill>
                  <a:srgbClr val="252525"/>
                </a:solidFill>
                <a:latin typeface="Arial" panose="020B0604020202020204" pitchFamily="34" charset="0"/>
              </a:rPr>
              <a:t>. Le pareti inoltre conservano una serie di affreschi di alcuni dei più grandi artisti italiani della seconda metà del Quattrocento (</a:t>
            </a:r>
            <a:r>
              <a:rPr lang="it-IT" sz="800" dirty="0">
                <a:solidFill>
                  <a:srgbClr val="0B0080"/>
                </a:solidFill>
                <a:latin typeface="Arial" panose="020B0604020202020204" pitchFamily="34" charset="0"/>
                <a:hlinkClick r:id="rId22" tooltip="Sandro Botticelli"/>
              </a:rPr>
              <a:t>Sandro Botticelli</a:t>
            </a:r>
            <a:r>
              <a:rPr lang="it-IT" sz="800" dirty="0">
                <a:solidFill>
                  <a:srgbClr val="252525"/>
                </a:solidFill>
                <a:latin typeface="Arial" panose="020B0604020202020204" pitchFamily="34" charset="0"/>
              </a:rPr>
              <a:t>, </a:t>
            </a:r>
            <a:r>
              <a:rPr lang="it-IT" sz="800" dirty="0">
                <a:solidFill>
                  <a:srgbClr val="0B0080"/>
                </a:solidFill>
                <a:latin typeface="Arial" panose="020B0604020202020204" pitchFamily="34" charset="0"/>
                <a:hlinkClick r:id="rId23" tooltip="Pietro Perugino"/>
              </a:rPr>
              <a:t>Pietro Perugino</a:t>
            </a:r>
            <a:r>
              <a:rPr lang="it-IT" sz="800" dirty="0">
                <a:solidFill>
                  <a:srgbClr val="252525"/>
                </a:solidFill>
                <a:latin typeface="Arial" panose="020B0604020202020204" pitchFamily="34" charset="0"/>
              </a:rPr>
              <a:t>, </a:t>
            </a:r>
            <a:r>
              <a:rPr lang="it-IT" sz="800" dirty="0">
                <a:solidFill>
                  <a:srgbClr val="0B0080"/>
                </a:solidFill>
                <a:latin typeface="Arial" panose="020B0604020202020204" pitchFamily="34" charset="0"/>
                <a:hlinkClick r:id="rId24" tooltip="Pinturicchio"/>
              </a:rPr>
              <a:t>Pinturicchio</a:t>
            </a:r>
            <a:r>
              <a:rPr lang="it-IT" sz="800" dirty="0">
                <a:solidFill>
                  <a:srgbClr val="252525"/>
                </a:solidFill>
                <a:latin typeface="Arial" panose="020B0604020202020204" pitchFamily="34" charset="0"/>
              </a:rPr>
              <a:t>, </a:t>
            </a:r>
            <a:r>
              <a:rPr lang="it-IT" sz="800" dirty="0">
                <a:solidFill>
                  <a:srgbClr val="0B0080"/>
                </a:solidFill>
                <a:latin typeface="Arial" panose="020B0604020202020204" pitchFamily="34" charset="0"/>
                <a:hlinkClick r:id="rId25" tooltip="Domenico Ghirlandaio"/>
              </a:rPr>
              <a:t>Domenico Ghirlandaio</a:t>
            </a:r>
            <a:r>
              <a:rPr lang="it-IT" sz="800" dirty="0">
                <a:solidFill>
                  <a:srgbClr val="252525"/>
                </a:solidFill>
                <a:latin typeface="Arial" panose="020B0604020202020204" pitchFamily="34" charset="0"/>
              </a:rPr>
              <a:t>, </a:t>
            </a:r>
            <a:r>
              <a:rPr lang="it-IT" sz="800" dirty="0">
                <a:solidFill>
                  <a:srgbClr val="0B0080"/>
                </a:solidFill>
                <a:latin typeface="Arial" panose="020B0604020202020204" pitchFamily="34" charset="0"/>
                <a:hlinkClick r:id="rId26" tooltip="Luca Signorelli"/>
              </a:rPr>
              <a:t>Luca Signorelli</a:t>
            </a:r>
            <a:r>
              <a:rPr lang="it-IT" sz="800" dirty="0">
                <a:solidFill>
                  <a:srgbClr val="252525"/>
                </a:solidFill>
                <a:latin typeface="Arial" panose="020B0604020202020204" pitchFamily="34" charset="0"/>
              </a:rPr>
              <a:t>, </a:t>
            </a:r>
            <a:r>
              <a:rPr lang="it-IT" sz="800" dirty="0">
                <a:solidFill>
                  <a:srgbClr val="0B0080"/>
                </a:solidFill>
                <a:latin typeface="Arial" panose="020B0604020202020204" pitchFamily="34" charset="0"/>
                <a:hlinkClick r:id="rId27" tooltip="Piero di Cosimo"/>
              </a:rPr>
              <a:t>Piero di Cosimo</a:t>
            </a:r>
            <a:r>
              <a:rPr lang="it-IT" sz="800" dirty="0">
                <a:solidFill>
                  <a:srgbClr val="252525"/>
                </a:solidFill>
                <a:latin typeface="Arial" panose="020B0604020202020204" pitchFamily="34" charset="0"/>
              </a:rPr>
              <a:t> e altri</a:t>
            </a:r>
            <a:r>
              <a:rPr lang="it-IT" sz="800" dirty="0" smtClean="0">
                <a:solidFill>
                  <a:srgbClr val="252525"/>
                </a:solidFill>
                <a:latin typeface="Arial" panose="020B0604020202020204" pitchFamily="34" charset="0"/>
              </a:rPr>
              <a:t>).</a:t>
            </a:r>
            <a:endParaRPr lang="it-IT" sz="800" dirty="0">
              <a:solidFill>
                <a:srgbClr val="252525"/>
              </a:solidFill>
              <a:latin typeface="Arial" panose="020B0604020202020204" pitchFamily="34" charset="0"/>
            </a:endParaRPr>
          </a:p>
        </p:txBody>
      </p:sp>
    </p:spTree>
    <p:extLst>
      <p:ext uri="{BB962C8B-B14F-4D97-AF65-F5344CB8AC3E}">
        <p14:creationId xmlns:p14="http://schemas.microsoft.com/office/powerpoint/2010/main" xmlns="" val="2615050923"/>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62528" y="624110"/>
            <a:ext cx="10590212" cy="546964"/>
          </a:xfrm>
        </p:spPr>
        <p:txBody>
          <a:bodyPr>
            <a:normAutofit fontScale="90000"/>
          </a:bodyPr>
          <a:lstStyle/>
          <a:p>
            <a:pPr algn="ctr"/>
            <a:r>
              <a:rPr lang="it-IT" dirty="0"/>
              <a:t>I</a:t>
            </a:r>
            <a:r>
              <a:rPr lang="it-IT" dirty="0" smtClean="0"/>
              <a:t>mmagini di San Pietro </a:t>
            </a:r>
            <a:endParaRPr lang="it-IT" dirty="0"/>
          </a:p>
        </p:txBody>
      </p:sp>
      <p:pic>
        <p:nvPicPr>
          <p:cNvPr id="5" name="Segnaposto contenuto 4"/>
          <p:cNvPicPr>
            <a:picLocks noGrp="1" noChangeAspect="1"/>
          </p:cNvPicPr>
          <p:nvPr>
            <p:ph idx="1"/>
          </p:nvPr>
        </p:nvPicPr>
        <p:blipFill>
          <a:blip r:embed="rId2" cstate="print"/>
          <a:stretch>
            <a:fillRect/>
          </a:stretch>
        </p:blipFill>
        <p:spPr>
          <a:xfrm>
            <a:off x="2189748" y="1347538"/>
            <a:ext cx="3428997" cy="5510462"/>
          </a:xfrm>
          <a:prstGeom prst="rect">
            <a:avLst/>
          </a:prstGeom>
        </p:spPr>
      </p:pic>
      <p:pic>
        <p:nvPicPr>
          <p:cNvPr id="3076" name="Picture 4" descr="https://encrypted-tbn2.gstatic.com/images?q=tbn:ANd9GcTg5C5tBTJKV6IUAKADlPwBiUdWsxz788nduDm0ZOfnkwjnrBTQql_5TbM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618746" y="1347538"/>
            <a:ext cx="3188369" cy="5510462"/>
          </a:xfrm>
          <a:prstGeom prst="rect">
            <a:avLst/>
          </a:prstGeom>
          <a:noFill/>
          <a:extLst>
            <a:ext uri="{909E8E84-426E-40DD-AFC4-6F175D3DCCD1}">
              <a14:hiddenFill xmlns:a14="http://schemas.microsoft.com/office/drawing/2010/main" xmlns="">
                <a:solidFill>
                  <a:srgbClr val="FFFFFF"/>
                </a:solidFill>
              </a14:hiddenFill>
            </a:ext>
          </a:extLst>
        </p:spPr>
      </p:pic>
      <p:pic>
        <p:nvPicPr>
          <p:cNvPr id="3078" name="Picture 6" descr="https://encrypted-tbn0.gstatic.com/images?q=tbn:ANd9GcTIEnCfiFXgOjEdEthkB8CFROlslldAt-RH39wGCG00Cvlzl0Jhecu3XnBP"/>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807116" y="1347538"/>
            <a:ext cx="3384883" cy="551046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337256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smtClean="0"/>
              <a:t>Fonti</a:t>
            </a:r>
            <a:endParaRPr lang="it-IT" dirty="0"/>
          </a:p>
        </p:txBody>
      </p:sp>
      <p:sp>
        <p:nvSpPr>
          <p:cNvPr id="3" name="Segnaposto contenuto 2"/>
          <p:cNvSpPr>
            <a:spLocks noGrp="1"/>
          </p:cNvSpPr>
          <p:nvPr>
            <p:ph idx="1"/>
          </p:nvPr>
        </p:nvSpPr>
        <p:spPr/>
        <p:txBody>
          <a:bodyPr>
            <a:normAutofit/>
          </a:bodyPr>
          <a:lstStyle/>
          <a:p>
            <a:r>
              <a:rPr lang="it-IT" sz="2400" dirty="0" smtClean="0"/>
              <a:t>Wikipedia</a:t>
            </a:r>
          </a:p>
          <a:p>
            <a:r>
              <a:rPr lang="it-IT" sz="2400" dirty="0" smtClean="0"/>
              <a:t>Yahoo</a:t>
            </a:r>
          </a:p>
          <a:p>
            <a:r>
              <a:rPr lang="it-IT" sz="2400" dirty="0" smtClean="0"/>
              <a:t>Immagini prese da </a:t>
            </a:r>
            <a:r>
              <a:rPr lang="it-IT" sz="2400" dirty="0" err="1" smtClean="0"/>
              <a:t>google</a:t>
            </a:r>
            <a:endParaRPr lang="it-IT" sz="2400" dirty="0" smtClean="0"/>
          </a:p>
          <a:p>
            <a:endParaRPr lang="it-IT" sz="2400" dirty="0"/>
          </a:p>
        </p:txBody>
      </p:sp>
    </p:spTree>
    <p:extLst>
      <p:ext uri="{BB962C8B-B14F-4D97-AF65-F5344CB8AC3E}">
        <p14:creationId xmlns:p14="http://schemas.microsoft.com/office/powerpoint/2010/main" xmlns="" val="1583829911"/>
      </p:ext>
    </p:extLst>
  </p:cSld>
  <p:clrMapOvr>
    <a:masterClrMapping/>
  </p:clrMapOvr>
  <p:timing>
    <p:tnLst>
      <p:par>
        <p:cTn id="1" dur="indefinite" restart="never" nodeType="tmRoot"/>
      </p:par>
    </p:tnLst>
  </p:timing>
</p:sld>
</file>

<file path=ppt/theme/theme1.xml><?xml version="1.0" encoding="utf-8"?>
<a:theme xmlns:a="http://schemas.openxmlformats.org/drawingml/2006/main" name="Filo">
  <a:themeElements>
    <a:clrScheme name="Filo">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Filo">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Filo">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163</TotalTime>
  <Words>45</Words>
  <Application>Microsoft Office PowerPoint</Application>
  <PresentationFormat>Personalizzato</PresentationFormat>
  <Paragraphs>24</Paragraphs>
  <Slides>6</Slides>
  <Notes>0</Notes>
  <HiddenSlides>0</HiddenSlides>
  <MMClips>0</MMClips>
  <ScaleCrop>false</ScaleCrop>
  <HeadingPairs>
    <vt:vector size="4" baseType="variant">
      <vt:variant>
        <vt:lpstr>Tema</vt:lpstr>
      </vt:variant>
      <vt:variant>
        <vt:i4>1</vt:i4>
      </vt:variant>
      <vt:variant>
        <vt:lpstr>Titoli diapositive</vt:lpstr>
      </vt:variant>
      <vt:variant>
        <vt:i4>6</vt:i4>
      </vt:variant>
    </vt:vector>
  </HeadingPairs>
  <TitlesOfParts>
    <vt:vector size="7" baseType="lpstr">
      <vt:lpstr>Filo</vt:lpstr>
      <vt:lpstr>San Pietro</vt:lpstr>
      <vt:lpstr>Posizione San Pietro</vt:lpstr>
      <vt:lpstr>Pianta San Pietro</vt:lpstr>
      <vt:lpstr>Relazione San Pietro </vt:lpstr>
      <vt:lpstr>Immagini di San Pietro </vt:lpstr>
      <vt:lpstr>Fonti</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San Pietro</dc:title>
  <dc:creator>Alessandra</dc:creator>
  <cp:lastModifiedBy>Scuola</cp:lastModifiedBy>
  <cp:revision>13</cp:revision>
  <dcterms:created xsi:type="dcterms:W3CDTF">2014-05-04T19:30:23Z</dcterms:created>
  <dcterms:modified xsi:type="dcterms:W3CDTF">2014-05-07T10:23:37Z</dcterms:modified>
</cp:coreProperties>
</file>